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8288000" cy="1028700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Alatsi" panose="020B0604020202020204" charset="0"/>
      <p:regular r:id="rId39"/>
    </p:embeddedFont>
    <p:embeddedFont>
      <p:font typeface="Times New Roman Bold" panose="02020803070505020304" pitchFamily="18" charset="0"/>
      <p:regular r:id="rId40"/>
      <p:bold r:id="rId41"/>
    </p:embeddedFont>
    <p:embeddedFont>
      <p:font typeface="Open Sans Bold" panose="020B0604020202020204" charset="0"/>
      <p:regular r:id="rId42"/>
    </p:embeddedFont>
    <p:embeddedFont>
      <p:font typeface="Podkova Bold" panose="020B0604020202020204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51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2" name="Freeform 12"/>
          <p:cNvSpPr/>
          <p:nvPr/>
        </p:nvSpPr>
        <p:spPr>
          <a:xfrm>
            <a:off x="12646898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118095" y="925830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5609292" y="3171446"/>
            <a:ext cx="11017607" cy="244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5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ONLINE CLEANING SERVICE - WEB APPLICATION DEVELOPMENT PROJECT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56587" y="6765215"/>
            <a:ext cx="1262534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By Phi - Quan - Nguyen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7362" y="0"/>
            <a:ext cx="937061" cy="10287000"/>
            <a:chOff x="0" y="0"/>
            <a:chExt cx="2467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798" cy="2709333"/>
            </a:xfrm>
            <a:custGeom>
              <a:avLst/>
              <a:gdLst/>
              <a:ahLst/>
              <a:cxnLst/>
              <a:rect l="l" t="t" r="r" b="b"/>
              <a:pathLst>
                <a:path w="246798" h="2709333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6" name="AutoShape 6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08855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9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969754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564423" y="-164117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4042362" y="836613"/>
            <a:ext cx="10203277" cy="7363655"/>
          </a:xfrm>
          <a:custGeom>
            <a:avLst/>
            <a:gdLst/>
            <a:ahLst/>
            <a:cxnLst/>
            <a:rect l="l" t="t" r="r" b="b"/>
            <a:pathLst>
              <a:path w="10203277" h="7363655">
                <a:moveTo>
                  <a:pt x="0" y="0"/>
                </a:moveTo>
                <a:lnTo>
                  <a:pt x="10203276" y="0"/>
                </a:lnTo>
                <a:lnTo>
                  <a:pt x="10203276" y="7363655"/>
                </a:lnTo>
                <a:lnTo>
                  <a:pt x="0" y="7363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331913" y="8801511"/>
            <a:ext cx="12080255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Picture: Diagram components of our website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47891" y="3217015"/>
            <a:ext cx="516960" cy="51696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866775"/>
            <a:ext cx="16230600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IMPLEMENTATION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11959" y="2938956"/>
            <a:ext cx="7530658" cy="79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Default Company Pages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11959" y="6209249"/>
            <a:ext cx="7530658" cy="79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Examiner’s Role</a:t>
            </a:r>
          </a:p>
        </p:txBody>
      </p:sp>
      <p:sp>
        <p:nvSpPr>
          <p:cNvPr id="9" name="Freeform 9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547891" y="6391142"/>
            <a:ext cx="516960" cy="51696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-928129" y="908031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11835575" y="907079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6" name="Group 16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10</a:t>
              </a:r>
            </a:p>
          </p:txBody>
        </p:sp>
      </p:grpSp>
      <p:sp>
        <p:nvSpPr>
          <p:cNvPr id="20" name="Freeform 20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2411959" y="4028660"/>
            <a:ext cx="7530658" cy="79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User’s Role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11959" y="5118955"/>
            <a:ext cx="7530658" cy="79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Staff’s Role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47891" y="4210552"/>
            <a:ext cx="516960" cy="51696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547891" y="5300847"/>
            <a:ext cx="516960" cy="51696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04875"/>
            <a:ext cx="16230600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A. DEFAULT COMPANY PAGES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11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520272" y="2664400"/>
            <a:ext cx="5006392" cy="5641005"/>
          </a:xfrm>
          <a:custGeom>
            <a:avLst/>
            <a:gdLst/>
            <a:ahLst/>
            <a:cxnLst/>
            <a:rect l="l" t="t" r="r" b="b"/>
            <a:pathLst>
              <a:path w="5006392" h="5641005">
                <a:moveTo>
                  <a:pt x="0" y="0"/>
                </a:moveTo>
                <a:lnTo>
                  <a:pt x="5006391" y="0"/>
                </a:lnTo>
                <a:lnTo>
                  <a:pt x="5006391" y="5641005"/>
                </a:lnTo>
                <a:lnTo>
                  <a:pt x="0" y="56410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8393833" y="3288747"/>
            <a:ext cx="8657732" cy="4392311"/>
          </a:xfrm>
          <a:custGeom>
            <a:avLst/>
            <a:gdLst/>
            <a:ahLst/>
            <a:cxnLst/>
            <a:rect l="l" t="t" r="r" b="b"/>
            <a:pathLst>
              <a:path w="8657732" h="4392311">
                <a:moveTo>
                  <a:pt x="0" y="0"/>
                </a:moveTo>
                <a:lnTo>
                  <a:pt x="8657732" y="0"/>
                </a:lnTo>
                <a:lnTo>
                  <a:pt x="8657732" y="4392311"/>
                </a:lnTo>
                <a:lnTo>
                  <a:pt x="0" y="43923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717778" y="8650444"/>
            <a:ext cx="1968522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Home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130329" y="8426104"/>
            <a:ext cx="318474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About us page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12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3318005" y="2552070"/>
            <a:ext cx="11651990" cy="5618142"/>
          </a:xfrm>
          <a:custGeom>
            <a:avLst/>
            <a:gdLst/>
            <a:ahLst/>
            <a:cxnLst/>
            <a:rect l="l" t="t" r="r" b="b"/>
            <a:pathLst>
              <a:path w="11651990" h="5618142">
                <a:moveTo>
                  <a:pt x="0" y="0"/>
                </a:moveTo>
                <a:lnTo>
                  <a:pt x="11651990" y="0"/>
                </a:lnTo>
                <a:lnTo>
                  <a:pt x="11651990" y="5618142"/>
                </a:lnTo>
                <a:lnTo>
                  <a:pt x="0" y="56181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770091" y="8512797"/>
            <a:ext cx="4747817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Services Page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20965" y="660306"/>
            <a:ext cx="16230600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A. DEFAULT COMPANY PAGES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13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82557" y="2573399"/>
            <a:ext cx="8461443" cy="3438709"/>
          </a:xfrm>
          <a:custGeom>
            <a:avLst/>
            <a:gdLst/>
            <a:ahLst/>
            <a:cxnLst/>
            <a:rect l="l" t="t" r="r" b="b"/>
            <a:pathLst>
              <a:path w="8461443" h="3438709">
                <a:moveTo>
                  <a:pt x="0" y="0"/>
                </a:moveTo>
                <a:lnTo>
                  <a:pt x="8461443" y="0"/>
                </a:lnTo>
                <a:lnTo>
                  <a:pt x="8461443" y="3438709"/>
                </a:lnTo>
                <a:lnTo>
                  <a:pt x="0" y="3438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097593" y="2615861"/>
            <a:ext cx="6955329" cy="3396248"/>
          </a:xfrm>
          <a:custGeom>
            <a:avLst/>
            <a:gdLst/>
            <a:ahLst/>
            <a:cxnLst/>
            <a:rect l="l" t="t" r="r" b="b"/>
            <a:pathLst>
              <a:path w="6955329" h="3396248">
                <a:moveTo>
                  <a:pt x="0" y="0"/>
                </a:moveTo>
                <a:lnTo>
                  <a:pt x="6955329" y="0"/>
                </a:lnTo>
                <a:lnTo>
                  <a:pt x="6955329" y="3396247"/>
                </a:lnTo>
                <a:lnTo>
                  <a:pt x="0" y="33962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20965" y="707931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DETAIL TASK FOR EACH SERVICE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39370" y="7155108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Carpet Cleaning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390258" y="6644238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Wall Washing Page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14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260212" y="2655135"/>
            <a:ext cx="7306132" cy="3360204"/>
          </a:xfrm>
          <a:custGeom>
            <a:avLst/>
            <a:gdLst/>
            <a:ahLst/>
            <a:cxnLst/>
            <a:rect l="l" t="t" r="r" b="b"/>
            <a:pathLst>
              <a:path w="7306132" h="3360204">
                <a:moveTo>
                  <a:pt x="0" y="0"/>
                </a:moveTo>
                <a:lnTo>
                  <a:pt x="7306133" y="0"/>
                </a:lnTo>
                <a:lnTo>
                  <a:pt x="7306133" y="3360205"/>
                </a:lnTo>
                <a:lnTo>
                  <a:pt x="0" y="33602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121555" y="2574775"/>
            <a:ext cx="7285223" cy="3440565"/>
          </a:xfrm>
          <a:custGeom>
            <a:avLst/>
            <a:gdLst/>
            <a:ahLst/>
            <a:cxnLst/>
            <a:rect l="l" t="t" r="r" b="b"/>
            <a:pathLst>
              <a:path w="7285223" h="3440565">
                <a:moveTo>
                  <a:pt x="0" y="0"/>
                </a:moveTo>
                <a:lnTo>
                  <a:pt x="7285224" y="0"/>
                </a:lnTo>
                <a:lnTo>
                  <a:pt x="7285224" y="3440565"/>
                </a:lnTo>
                <a:lnTo>
                  <a:pt x="0" y="34405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20965" y="707931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DETAIL TASK FOR EACH SERVICE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39370" y="7155108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Floor Cleaning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390258" y="6644238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Furniture Cleaning Page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15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4213747" y="1896250"/>
            <a:ext cx="10135795" cy="6568052"/>
          </a:xfrm>
          <a:custGeom>
            <a:avLst/>
            <a:gdLst/>
            <a:ahLst/>
            <a:cxnLst/>
            <a:rect l="l" t="t" r="r" b="b"/>
            <a:pathLst>
              <a:path w="10135795" h="6568052">
                <a:moveTo>
                  <a:pt x="0" y="0"/>
                </a:moveTo>
                <a:lnTo>
                  <a:pt x="10135796" y="0"/>
                </a:lnTo>
                <a:lnTo>
                  <a:pt x="10135796" y="6568053"/>
                </a:lnTo>
                <a:lnTo>
                  <a:pt x="0" y="656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770091" y="8512797"/>
            <a:ext cx="4747817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Our Team Page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20965" y="660306"/>
            <a:ext cx="16230600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A. DEFAULT COMPANY PAGES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3" name="Freeform 3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16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2042860" y="5291038"/>
            <a:ext cx="2884774" cy="2587521"/>
          </a:xfrm>
          <a:custGeom>
            <a:avLst/>
            <a:gdLst/>
            <a:ahLst/>
            <a:cxnLst/>
            <a:rect l="l" t="t" r="r" b="b"/>
            <a:pathLst>
              <a:path w="2884774" h="2587521">
                <a:moveTo>
                  <a:pt x="0" y="0"/>
                </a:moveTo>
                <a:lnTo>
                  <a:pt x="2884774" y="0"/>
                </a:lnTo>
                <a:lnTo>
                  <a:pt x="2884774" y="2587520"/>
                </a:lnTo>
                <a:lnTo>
                  <a:pt x="0" y="25875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468008" y="2172255"/>
            <a:ext cx="2876219" cy="2581080"/>
          </a:xfrm>
          <a:custGeom>
            <a:avLst/>
            <a:gdLst/>
            <a:ahLst/>
            <a:cxnLst/>
            <a:rect l="l" t="t" r="r" b="b"/>
            <a:pathLst>
              <a:path w="2876219" h="2581080">
                <a:moveTo>
                  <a:pt x="0" y="0"/>
                </a:moveTo>
                <a:lnTo>
                  <a:pt x="2876220" y="0"/>
                </a:lnTo>
                <a:lnTo>
                  <a:pt x="2876220" y="2581080"/>
                </a:lnTo>
                <a:lnTo>
                  <a:pt x="0" y="25810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764167" y="2210928"/>
            <a:ext cx="2911153" cy="2542407"/>
          </a:xfrm>
          <a:custGeom>
            <a:avLst/>
            <a:gdLst/>
            <a:ahLst/>
            <a:cxnLst/>
            <a:rect l="l" t="t" r="r" b="b"/>
            <a:pathLst>
              <a:path w="2911153" h="2542407">
                <a:moveTo>
                  <a:pt x="0" y="0"/>
                </a:moveTo>
                <a:lnTo>
                  <a:pt x="2911153" y="0"/>
                </a:lnTo>
                <a:lnTo>
                  <a:pt x="2911153" y="2542407"/>
                </a:lnTo>
                <a:lnTo>
                  <a:pt x="0" y="25424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44091" y="2181614"/>
            <a:ext cx="6263491" cy="5696944"/>
          </a:xfrm>
          <a:custGeom>
            <a:avLst/>
            <a:gdLst/>
            <a:ahLst/>
            <a:cxnLst/>
            <a:rect l="l" t="t" r="r" b="b"/>
            <a:pathLst>
              <a:path w="6263491" h="5696944">
                <a:moveTo>
                  <a:pt x="0" y="0"/>
                </a:moveTo>
                <a:lnTo>
                  <a:pt x="6263491" y="0"/>
                </a:lnTo>
                <a:lnTo>
                  <a:pt x="6263491" y="5696944"/>
                </a:lnTo>
                <a:lnTo>
                  <a:pt x="0" y="56969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820965" y="707931"/>
            <a:ext cx="1252326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l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STAFF BIOS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66963" y="8371438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Example Staff Bio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111338" y="8184113"/>
            <a:ext cx="474781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The other bios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04875"/>
            <a:ext cx="16230600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A. DEFAULT COMPANY PAGES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17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28700" y="2510231"/>
            <a:ext cx="6623846" cy="4715832"/>
          </a:xfrm>
          <a:custGeom>
            <a:avLst/>
            <a:gdLst/>
            <a:ahLst/>
            <a:cxnLst/>
            <a:rect l="l" t="t" r="r" b="b"/>
            <a:pathLst>
              <a:path w="6623846" h="4715832">
                <a:moveTo>
                  <a:pt x="0" y="0"/>
                </a:moveTo>
                <a:lnTo>
                  <a:pt x="6623846" y="0"/>
                </a:lnTo>
                <a:lnTo>
                  <a:pt x="6623846" y="4715832"/>
                </a:lnTo>
                <a:lnTo>
                  <a:pt x="0" y="4715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281645" y="2952180"/>
            <a:ext cx="7450229" cy="4273883"/>
          </a:xfrm>
          <a:custGeom>
            <a:avLst/>
            <a:gdLst/>
            <a:ahLst/>
            <a:cxnLst/>
            <a:rect l="l" t="t" r="r" b="b"/>
            <a:pathLst>
              <a:path w="7450229" h="4273883">
                <a:moveTo>
                  <a:pt x="0" y="0"/>
                </a:moveTo>
                <a:lnTo>
                  <a:pt x="7450229" y="0"/>
                </a:lnTo>
                <a:lnTo>
                  <a:pt x="7450229" y="4273883"/>
                </a:lnTo>
                <a:lnTo>
                  <a:pt x="0" y="4273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861414" y="7791055"/>
            <a:ext cx="295841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Pricing Plan Page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784377" y="7752955"/>
            <a:ext cx="444476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Customer Appreciation Page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7831" y="173348"/>
            <a:ext cx="13180039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693030" y="3166804"/>
            <a:ext cx="6450970" cy="3105334"/>
            <a:chOff x="0" y="0"/>
            <a:chExt cx="1699021" cy="8178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99021" cy="817866"/>
            </a:xfrm>
            <a:custGeom>
              <a:avLst/>
              <a:gdLst/>
              <a:ahLst/>
              <a:cxnLst/>
              <a:rect l="l" t="t" r="r" b="b"/>
              <a:pathLst>
                <a:path w="1699021" h="817866">
                  <a:moveTo>
                    <a:pt x="61206" y="0"/>
                  </a:moveTo>
                  <a:lnTo>
                    <a:pt x="1637815" y="0"/>
                  </a:lnTo>
                  <a:cubicBezTo>
                    <a:pt x="1654047" y="0"/>
                    <a:pt x="1669616" y="6448"/>
                    <a:pt x="1681094" y="17927"/>
                  </a:cubicBezTo>
                  <a:cubicBezTo>
                    <a:pt x="1692572" y="29405"/>
                    <a:pt x="1699021" y="44973"/>
                    <a:pt x="1699021" y="61206"/>
                  </a:cubicBezTo>
                  <a:lnTo>
                    <a:pt x="1699021" y="756660"/>
                  </a:lnTo>
                  <a:cubicBezTo>
                    <a:pt x="1699021" y="790463"/>
                    <a:pt x="1671618" y="817866"/>
                    <a:pt x="1637815" y="817866"/>
                  </a:cubicBezTo>
                  <a:lnTo>
                    <a:pt x="61206" y="817866"/>
                  </a:lnTo>
                  <a:cubicBezTo>
                    <a:pt x="44973" y="817866"/>
                    <a:pt x="29405" y="811417"/>
                    <a:pt x="17927" y="799939"/>
                  </a:cubicBezTo>
                  <a:cubicBezTo>
                    <a:pt x="6448" y="788461"/>
                    <a:pt x="0" y="772893"/>
                    <a:pt x="0" y="756660"/>
                  </a:cubicBezTo>
                  <a:lnTo>
                    <a:pt x="0" y="61206"/>
                  </a:lnTo>
                  <a:cubicBezTo>
                    <a:pt x="0" y="44973"/>
                    <a:pt x="6448" y="29405"/>
                    <a:pt x="17927" y="17927"/>
                  </a:cubicBezTo>
                  <a:cubicBezTo>
                    <a:pt x="29405" y="6448"/>
                    <a:pt x="44973" y="0"/>
                    <a:pt x="61206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99021" cy="855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H="1" flipV="1">
            <a:off x="103334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 flipV="1">
            <a:off x="1095893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0" name="Group 10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18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475832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072122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135146" y="2041653"/>
            <a:ext cx="6896113" cy="6203695"/>
          </a:xfrm>
          <a:custGeom>
            <a:avLst/>
            <a:gdLst/>
            <a:ahLst/>
            <a:cxnLst/>
            <a:rect l="l" t="t" r="r" b="b"/>
            <a:pathLst>
              <a:path w="6896113" h="6203695">
                <a:moveTo>
                  <a:pt x="0" y="0"/>
                </a:moveTo>
                <a:lnTo>
                  <a:pt x="6896113" y="0"/>
                </a:lnTo>
                <a:lnTo>
                  <a:pt x="6896113" y="6203694"/>
                </a:lnTo>
                <a:lnTo>
                  <a:pt x="0" y="6203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553980" y="2618098"/>
            <a:ext cx="6590020" cy="670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Steps / Action order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169778" y="3375789"/>
            <a:ext cx="5497475" cy="2630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View services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Book needed services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Make payment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Track task status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03994" y="8731019"/>
            <a:ext cx="295841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91340" y="3524250"/>
            <a:ext cx="1470532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This presentation will introduce a online services booking service designed to streamline and enhance the user experience across various sectors.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The presentation aim to explain the working architecture of the project as well as give information of the role of each element in the website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The present will also briefly explore the strength, weakness of project as well as any challenges our team faced when building the website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AutoShape 4"/>
          <p:cNvSpPr/>
          <p:nvPr/>
        </p:nvSpPr>
        <p:spPr>
          <a:xfrm>
            <a:off x="-686730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3764167" y="620819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1856299" y="907079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2553980" y="866775"/>
            <a:ext cx="13180039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ABSTRACT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-2627572" y="-733336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19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92231" y="1884378"/>
            <a:ext cx="4763053" cy="6518245"/>
          </a:xfrm>
          <a:custGeom>
            <a:avLst/>
            <a:gdLst/>
            <a:ahLst/>
            <a:cxnLst/>
            <a:rect l="l" t="t" r="r" b="b"/>
            <a:pathLst>
              <a:path w="4763053" h="6518245">
                <a:moveTo>
                  <a:pt x="0" y="0"/>
                </a:moveTo>
                <a:lnTo>
                  <a:pt x="4763053" y="0"/>
                </a:lnTo>
                <a:lnTo>
                  <a:pt x="4763053" y="6518244"/>
                </a:lnTo>
                <a:lnTo>
                  <a:pt x="0" y="65182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500008" y="2444312"/>
            <a:ext cx="9310596" cy="4326086"/>
          </a:xfrm>
          <a:custGeom>
            <a:avLst/>
            <a:gdLst/>
            <a:ahLst/>
            <a:cxnLst/>
            <a:rect l="l" t="t" r="r" b="b"/>
            <a:pathLst>
              <a:path w="9310596" h="4326086">
                <a:moveTo>
                  <a:pt x="0" y="0"/>
                </a:moveTo>
                <a:lnTo>
                  <a:pt x="9310596" y="0"/>
                </a:lnTo>
                <a:lnTo>
                  <a:pt x="9310596" y="4326086"/>
                </a:lnTo>
                <a:lnTo>
                  <a:pt x="0" y="43260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194548" y="8972550"/>
            <a:ext cx="295841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Sign Up Screen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966637" y="7257655"/>
            <a:ext cx="437733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Select service with Services Selection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20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900109" y="3082301"/>
            <a:ext cx="4722147" cy="4534838"/>
          </a:xfrm>
          <a:custGeom>
            <a:avLst/>
            <a:gdLst/>
            <a:ahLst/>
            <a:cxnLst/>
            <a:rect l="l" t="t" r="r" b="b"/>
            <a:pathLst>
              <a:path w="4722147" h="4534838">
                <a:moveTo>
                  <a:pt x="0" y="0"/>
                </a:moveTo>
                <a:lnTo>
                  <a:pt x="4722147" y="0"/>
                </a:lnTo>
                <a:lnTo>
                  <a:pt x="4722147" y="4534838"/>
                </a:lnTo>
                <a:lnTo>
                  <a:pt x="0" y="4534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144000" y="2864388"/>
            <a:ext cx="7993862" cy="4558224"/>
          </a:xfrm>
          <a:custGeom>
            <a:avLst/>
            <a:gdLst/>
            <a:ahLst/>
            <a:cxnLst/>
            <a:rect l="l" t="t" r="r" b="b"/>
            <a:pathLst>
              <a:path w="7993862" h="4558224">
                <a:moveTo>
                  <a:pt x="0" y="0"/>
                </a:moveTo>
                <a:lnTo>
                  <a:pt x="7993862" y="0"/>
                </a:lnTo>
                <a:lnTo>
                  <a:pt x="7993862" y="4558224"/>
                </a:lnTo>
                <a:lnTo>
                  <a:pt x="0" y="4558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900109" y="8102911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PayPal payment interface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868007"/>
            <a:ext cx="559355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Users can pay either through PayPal or by card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40694" y="8272347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Payment by Card with Link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21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470132" y="3014182"/>
            <a:ext cx="9347735" cy="4880938"/>
          </a:xfrm>
          <a:custGeom>
            <a:avLst/>
            <a:gdLst/>
            <a:ahLst/>
            <a:cxnLst/>
            <a:rect l="l" t="t" r="r" b="b"/>
            <a:pathLst>
              <a:path w="9347735" h="4880938">
                <a:moveTo>
                  <a:pt x="0" y="0"/>
                </a:moveTo>
                <a:lnTo>
                  <a:pt x="9347736" y="0"/>
                </a:lnTo>
                <a:lnTo>
                  <a:pt x="9347736" y="4880937"/>
                </a:lnTo>
                <a:lnTo>
                  <a:pt x="0" y="48809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1868007"/>
            <a:ext cx="559355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Users can pay either through PayPal or by card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47222" y="8508601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Payment Success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22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002127" y="3416104"/>
            <a:ext cx="8283747" cy="4007262"/>
          </a:xfrm>
          <a:custGeom>
            <a:avLst/>
            <a:gdLst/>
            <a:ahLst/>
            <a:cxnLst/>
            <a:rect l="l" t="t" r="r" b="b"/>
            <a:pathLst>
              <a:path w="8283747" h="4007262">
                <a:moveTo>
                  <a:pt x="0" y="0"/>
                </a:moveTo>
                <a:lnTo>
                  <a:pt x="8283746" y="0"/>
                </a:lnTo>
                <a:lnTo>
                  <a:pt x="8283746" y="4007263"/>
                </a:lnTo>
                <a:lnTo>
                  <a:pt x="0" y="40072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" r="-46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1868007"/>
            <a:ext cx="559355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Users can keep track of their booked service via Booked Services Page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14780" y="8248255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Booked Services Page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USER’S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23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572321" y="1863131"/>
            <a:ext cx="9143358" cy="5879278"/>
          </a:xfrm>
          <a:custGeom>
            <a:avLst/>
            <a:gdLst/>
            <a:ahLst/>
            <a:cxnLst/>
            <a:rect l="l" t="t" r="r" b="b"/>
            <a:pathLst>
              <a:path w="9143358" h="5879278">
                <a:moveTo>
                  <a:pt x="0" y="0"/>
                </a:moveTo>
                <a:lnTo>
                  <a:pt x="9143358" y="0"/>
                </a:lnTo>
                <a:lnTo>
                  <a:pt x="9143358" y="5879277"/>
                </a:lnTo>
                <a:lnTo>
                  <a:pt x="0" y="58792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347222" y="7913858"/>
            <a:ext cx="5593556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Confirm services with User Agreement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7831" y="173348"/>
            <a:ext cx="13180039" cy="111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C. STAFF’S ROLE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693030" y="3166804"/>
            <a:ext cx="6450970" cy="3105334"/>
            <a:chOff x="0" y="0"/>
            <a:chExt cx="1699021" cy="8178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99021" cy="817866"/>
            </a:xfrm>
            <a:custGeom>
              <a:avLst/>
              <a:gdLst/>
              <a:ahLst/>
              <a:cxnLst/>
              <a:rect l="l" t="t" r="r" b="b"/>
              <a:pathLst>
                <a:path w="1699021" h="817866">
                  <a:moveTo>
                    <a:pt x="61206" y="0"/>
                  </a:moveTo>
                  <a:lnTo>
                    <a:pt x="1637815" y="0"/>
                  </a:lnTo>
                  <a:cubicBezTo>
                    <a:pt x="1654047" y="0"/>
                    <a:pt x="1669616" y="6448"/>
                    <a:pt x="1681094" y="17927"/>
                  </a:cubicBezTo>
                  <a:cubicBezTo>
                    <a:pt x="1692572" y="29405"/>
                    <a:pt x="1699021" y="44973"/>
                    <a:pt x="1699021" y="61206"/>
                  </a:cubicBezTo>
                  <a:lnTo>
                    <a:pt x="1699021" y="756660"/>
                  </a:lnTo>
                  <a:cubicBezTo>
                    <a:pt x="1699021" y="790463"/>
                    <a:pt x="1671618" y="817866"/>
                    <a:pt x="1637815" y="817866"/>
                  </a:cubicBezTo>
                  <a:lnTo>
                    <a:pt x="61206" y="817866"/>
                  </a:lnTo>
                  <a:cubicBezTo>
                    <a:pt x="44973" y="817866"/>
                    <a:pt x="29405" y="811417"/>
                    <a:pt x="17927" y="799939"/>
                  </a:cubicBezTo>
                  <a:cubicBezTo>
                    <a:pt x="6448" y="788461"/>
                    <a:pt x="0" y="772893"/>
                    <a:pt x="0" y="756660"/>
                  </a:cubicBezTo>
                  <a:lnTo>
                    <a:pt x="0" y="61206"/>
                  </a:lnTo>
                  <a:cubicBezTo>
                    <a:pt x="0" y="44973"/>
                    <a:pt x="6448" y="29405"/>
                    <a:pt x="17927" y="17927"/>
                  </a:cubicBezTo>
                  <a:cubicBezTo>
                    <a:pt x="29405" y="6448"/>
                    <a:pt x="44973" y="0"/>
                    <a:pt x="61206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99021" cy="855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H="1" flipV="1">
            <a:off x="103334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 flipV="1">
            <a:off x="1095893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0" name="Group 10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24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475832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072122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078386" y="2032255"/>
            <a:ext cx="7009634" cy="6008258"/>
          </a:xfrm>
          <a:custGeom>
            <a:avLst/>
            <a:gdLst/>
            <a:ahLst/>
            <a:cxnLst/>
            <a:rect l="l" t="t" r="r" b="b"/>
            <a:pathLst>
              <a:path w="7009634" h="6008258">
                <a:moveTo>
                  <a:pt x="0" y="0"/>
                </a:moveTo>
                <a:lnTo>
                  <a:pt x="7009633" y="0"/>
                </a:lnTo>
                <a:lnTo>
                  <a:pt x="7009633" y="6008257"/>
                </a:lnTo>
                <a:lnTo>
                  <a:pt x="0" y="60082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553980" y="2618098"/>
            <a:ext cx="6590020" cy="670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Steps / Action order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169778" y="3375789"/>
            <a:ext cx="5497475" cy="2630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 through Staff Portal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View assigned tasks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Update task status when complete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Track overall progress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03994" y="8731019"/>
            <a:ext cx="295841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C. STAFF’S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25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32636" y="4599476"/>
            <a:ext cx="7507328" cy="3223062"/>
          </a:xfrm>
          <a:custGeom>
            <a:avLst/>
            <a:gdLst/>
            <a:ahLst/>
            <a:cxnLst/>
            <a:rect l="l" t="t" r="r" b="b"/>
            <a:pathLst>
              <a:path w="7507328" h="3223062">
                <a:moveTo>
                  <a:pt x="0" y="0"/>
                </a:moveTo>
                <a:lnTo>
                  <a:pt x="7507328" y="0"/>
                </a:lnTo>
                <a:lnTo>
                  <a:pt x="7507328" y="3223062"/>
                </a:lnTo>
                <a:lnTo>
                  <a:pt x="0" y="32230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205320" y="4506481"/>
            <a:ext cx="8264303" cy="3316057"/>
          </a:xfrm>
          <a:custGeom>
            <a:avLst/>
            <a:gdLst/>
            <a:ahLst/>
            <a:cxnLst/>
            <a:rect l="l" t="t" r="r" b="b"/>
            <a:pathLst>
              <a:path w="8264303" h="3316057">
                <a:moveTo>
                  <a:pt x="0" y="0"/>
                </a:moveTo>
                <a:lnTo>
                  <a:pt x="8264304" y="0"/>
                </a:lnTo>
                <a:lnTo>
                  <a:pt x="8264304" y="3316057"/>
                </a:lnTo>
                <a:lnTo>
                  <a:pt x="0" y="33160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889522" y="8472310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Task Manager Interface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868007"/>
            <a:ext cx="562207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Staffs can manage their assigned tasks in Task Management Interface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40694" y="8272347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Asscociated Tasks Section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3030057"/>
            <a:ext cx="562207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And view  detail of tasks in Associated Tasks Section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C. STAFF’S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26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496145" y="3065195"/>
            <a:ext cx="9571000" cy="4597489"/>
          </a:xfrm>
          <a:custGeom>
            <a:avLst/>
            <a:gdLst/>
            <a:ahLst/>
            <a:cxnLst/>
            <a:rect l="l" t="t" r="r" b="b"/>
            <a:pathLst>
              <a:path w="9571000" h="4597489">
                <a:moveTo>
                  <a:pt x="0" y="0"/>
                </a:moveTo>
                <a:lnTo>
                  <a:pt x="9571000" y="0"/>
                </a:lnTo>
                <a:lnTo>
                  <a:pt x="9571000" y="4597490"/>
                </a:lnTo>
                <a:lnTo>
                  <a:pt x="0" y="4597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650775" y="8392383"/>
            <a:ext cx="559355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Change task status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1868007"/>
            <a:ext cx="5622075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l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Finally, staffs can change their task status  when they finish 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7831" y="173348"/>
            <a:ext cx="13180039" cy="1111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D. EXAMINER’S ROLE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693030" y="3166804"/>
            <a:ext cx="6450970" cy="3105334"/>
            <a:chOff x="0" y="0"/>
            <a:chExt cx="1699021" cy="8178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99021" cy="817866"/>
            </a:xfrm>
            <a:custGeom>
              <a:avLst/>
              <a:gdLst/>
              <a:ahLst/>
              <a:cxnLst/>
              <a:rect l="l" t="t" r="r" b="b"/>
              <a:pathLst>
                <a:path w="1699021" h="817866">
                  <a:moveTo>
                    <a:pt x="61206" y="0"/>
                  </a:moveTo>
                  <a:lnTo>
                    <a:pt x="1637815" y="0"/>
                  </a:lnTo>
                  <a:cubicBezTo>
                    <a:pt x="1654047" y="0"/>
                    <a:pt x="1669616" y="6448"/>
                    <a:pt x="1681094" y="17927"/>
                  </a:cubicBezTo>
                  <a:cubicBezTo>
                    <a:pt x="1692572" y="29405"/>
                    <a:pt x="1699021" y="44973"/>
                    <a:pt x="1699021" y="61206"/>
                  </a:cubicBezTo>
                  <a:lnTo>
                    <a:pt x="1699021" y="756660"/>
                  </a:lnTo>
                  <a:cubicBezTo>
                    <a:pt x="1699021" y="790463"/>
                    <a:pt x="1671618" y="817866"/>
                    <a:pt x="1637815" y="817866"/>
                  </a:cubicBezTo>
                  <a:lnTo>
                    <a:pt x="61206" y="817866"/>
                  </a:lnTo>
                  <a:cubicBezTo>
                    <a:pt x="44973" y="817866"/>
                    <a:pt x="29405" y="811417"/>
                    <a:pt x="17927" y="799939"/>
                  </a:cubicBezTo>
                  <a:cubicBezTo>
                    <a:pt x="6448" y="788461"/>
                    <a:pt x="0" y="772893"/>
                    <a:pt x="0" y="756660"/>
                  </a:cubicBezTo>
                  <a:lnTo>
                    <a:pt x="0" y="61206"/>
                  </a:lnTo>
                  <a:cubicBezTo>
                    <a:pt x="0" y="44973"/>
                    <a:pt x="6448" y="29405"/>
                    <a:pt x="17927" y="17927"/>
                  </a:cubicBezTo>
                  <a:cubicBezTo>
                    <a:pt x="29405" y="6448"/>
                    <a:pt x="44973" y="0"/>
                    <a:pt x="61206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99021" cy="855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H="1" flipV="1">
            <a:off x="103334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 flipV="1">
            <a:off x="1095893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0" name="Group 10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27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475832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072122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032411" y="2150408"/>
            <a:ext cx="7396494" cy="5993711"/>
          </a:xfrm>
          <a:custGeom>
            <a:avLst/>
            <a:gdLst/>
            <a:ahLst/>
            <a:cxnLst/>
            <a:rect l="l" t="t" r="r" b="b"/>
            <a:pathLst>
              <a:path w="7396494" h="5993711">
                <a:moveTo>
                  <a:pt x="0" y="0"/>
                </a:moveTo>
                <a:lnTo>
                  <a:pt x="7396495" y="0"/>
                </a:lnTo>
                <a:lnTo>
                  <a:pt x="7396495" y="5993711"/>
                </a:lnTo>
                <a:lnTo>
                  <a:pt x="0" y="5993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553980" y="2618098"/>
            <a:ext cx="6590020" cy="670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Steps / Action order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169778" y="3375789"/>
            <a:ext cx="5497475" cy="2630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Review booked contracts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Approve/Verify task completion</a:t>
            </a:r>
          </a:p>
          <a:p>
            <a:pPr marL="646663" lvl="1" indent="-323331" algn="l">
              <a:lnSpc>
                <a:spcPts val="4193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Mark finished tasks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03994" y="8731019"/>
            <a:ext cx="295841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Login Screen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D. EXAMINER’S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28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18778" y="4840240"/>
            <a:ext cx="6735044" cy="2984370"/>
          </a:xfrm>
          <a:custGeom>
            <a:avLst/>
            <a:gdLst/>
            <a:ahLst/>
            <a:cxnLst/>
            <a:rect l="l" t="t" r="r" b="b"/>
            <a:pathLst>
              <a:path w="6735044" h="2984370">
                <a:moveTo>
                  <a:pt x="0" y="0"/>
                </a:moveTo>
                <a:lnTo>
                  <a:pt x="6735044" y="0"/>
                </a:lnTo>
                <a:lnTo>
                  <a:pt x="6735044" y="2984370"/>
                </a:lnTo>
                <a:lnTo>
                  <a:pt x="0" y="29843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145266" y="3767292"/>
            <a:ext cx="8384413" cy="4044142"/>
          </a:xfrm>
          <a:custGeom>
            <a:avLst/>
            <a:gdLst/>
            <a:ahLst/>
            <a:cxnLst/>
            <a:rect l="l" t="t" r="r" b="b"/>
            <a:pathLst>
              <a:path w="8384413" h="4044142">
                <a:moveTo>
                  <a:pt x="0" y="0"/>
                </a:moveTo>
                <a:lnTo>
                  <a:pt x="8384412" y="0"/>
                </a:lnTo>
                <a:lnTo>
                  <a:pt x="8384412" y="4044142"/>
                </a:lnTo>
                <a:lnTo>
                  <a:pt x="0" y="40441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889522" y="8472310"/>
            <a:ext cx="5593556" cy="51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Examiner Manager Interface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868007"/>
            <a:ext cx="562207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Examiners can view customer’s booked tasks in Examiner Management Interface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40694" y="8272347"/>
            <a:ext cx="5593556" cy="51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Approval Interface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3030057"/>
            <a:ext cx="562207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And approve booking  with Approval Interface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53980" y="866775"/>
            <a:ext cx="13180039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OVERVIEW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1986" y="3305470"/>
            <a:ext cx="448096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21986" y="4408805"/>
            <a:ext cx="5622679" cy="128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Requirement Analysis and Design</a:t>
            </a:r>
          </a:p>
        </p:txBody>
      </p:sp>
      <p:sp>
        <p:nvSpPr>
          <p:cNvPr id="6" name="Freeform 6"/>
          <p:cNvSpPr/>
          <p:nvPr/>
        </p:nvSpPr>
        <p:spPr>
          <a:xfrm>
            <a:off x="11799088" y="492159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799088" y="4917031"/>
            <a:ext cx="448096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References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99088" y="6093807"/>
            <a:ext cx="448096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Thank You</a:t>
            </a:r>
          </a:p>
        </p:txBody>
      </p:sp>
      <p:sp>
        <p:nvSpPr>
          <p:cNvPr id="9" name="AutoShape 9"/>
          <p:cNvSpPr/>
          <p:nvPr/>
        </p:nvSpPr>
        <p:spPr>
          <a:xfrm>
            <a:off x="-998652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11904056" y="907079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2" name="Group 12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-2845001" y="43433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221986" y="6093807"/>
            <a:ext cx="5622679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Implementation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799088" y="3305470"/>
            <a:ext cx="5622679" cy="128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Discussion and Conclusion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52500"/>
            <a:ext cx="162306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C. STAFF’S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0591" y="9636432"/>
            <a:ext cx="6882108" cy="4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3764167" y="582762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-790484" y="99164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1973220" y="99069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29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2628900" y="-144908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679071" y="3126442"/>
            <a:ext cx="10929857" cy="4889373"/>
          </a:xfrm>
          <a:custGeom>
            <a:avLst/>
            <a:gdLst/>
            <a:ahLst/>
            <a:cxnLst/>
            <a:rect l="l" t="t" r="r" b="b"/>
            <a:pathLst>
              <a:path w="10929857" h="4889373">
                <a:moveTo>
                  <a:pt x="0" y="0"/>
                </a:moveTo>
                <a:lnTo>
                  <a:pt x="10929858" y="0"/>
                </a:lnTo>
                <a:lnTo>
                  <a:pt x="10929858" y="4889373"/>
                </a:lnTo>
                <a:lnTo>
                  <a:pt x="0" y="48893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650775" y="8392383"/>
            <a:ext cx="5593556" cy="51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Recheck and confirm completion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1868007"/>
            <a:ext cx="5622075" cy="824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l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Finally, examiners can recheck and confirm staff’s task completion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904875"/>
            <a:ext cx="16230600" cy="2263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DISCUSSION AND CONCLUSION </a:t>
            </a:r>
          </a:p>
          <a:p>
            <a:pPr algn="ctr">
              <a:lnSpc>
                <a:spcPts val="9100"/>
              </a:lnSpc>
            </a:pPr>
            <a:endParaRPr lang="en-US" sz="6500">
              <a:solidFill>
                <a:srgbClr val="000000"/>
              </a:solidFill>
              <a:latin typeface="Alatsi"/>
              <a:ea typeface="Alatsi"/>
              <a:cs typeface="Alatsi"/>
              <a:sym typeface="Alatsi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702946" y="8800282"/>
            <a:ext cx="6882108" cy="4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57249" y="3102810"/>
            <a:ext cx="4760255" cy="2613235"/>
            <a:chOff x="0" y="0"/>
            <a:chExt cx="1823705" cy="10011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23705" cy="1001158"/>
            </a:xfrm>
            <a:custGeom>
              <a:avLst/>
              <a:gdLst/>
              <a:ahLst/>
              <a:cxnLst/>
              <a:rect l="l" t="t" r="r" b="b"/>
              <a:pathLst>
                <a:path w="1823705" h="1001158">
                  <a:moveTo>
                    <a:pt x="82945" y="0"/>
                  </a:moveTo>
                  <a:lnTo>
                    <a:pt x="1740760" y="0"/>
                  </a:lnTo>
                  <a:cubicBezTo>
                    <a:pt x="1786569" y="0"/>
                    <a:pt x="1823705" y="37136"/>
                    <a:pt x="1823705" y="82945"/>
                  </a:cubicBezTo>
                  <a:lnTo>
                    <a:pt x="1823705" y="918214"/>
                  </a:lnTo>
                  <a:cubicBezTo>
                    <a:pt x="1823705" y="964023"/>
                    <a:pt x="1786569" y="1001158"/>
                    <a:pt x="1740760" y="1001158"/>
                  </a:cubicBezTo>
                  <a:lnTo>
                    <a:pt x="82945" y="1001158"/>
                  </a:lnTo>
                  <a:cubicBezTo>
                    <a:pt x="37136" y="1001158"/>
                    <a:pt x="0" y="964023"/>
                    <a:pt x="0" y="918214"/>
                  </a:cubicBezTo>
                  <a:lnTo>
                    <a:pt x="0" y="82945"/>
                  </a:lnTo>
                  <a:cubicBezTo>
                    <a:pt x="0" y="37136"/>
                    <a:pt x="37136" y="0"/>
                    <a:pt x="82945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823705" cy="1039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906020" y="4059242"/>
            <a:ext cx="3780447" cy="1098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Ensuring real-time updates </a:t>
            </a:r>
          </a:p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Managing dependencies </a:t>
            </a:r>
          </a:p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Handling overlapping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06020" y="3368356"/>
            <a:ext cx="2666141" cy="471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9"/>
              </a:lnSpc>
            </a:pPr>
            <a:r>
              <a:rPr lang="en-US" sz="274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Challenges</a:t>
            </a:r>
          </a:p>
        </p:txBody>
      </p:sp>
      <p:sp>
        <p:nvSpPr>
          <p:cNvPr id="10" name="Freeform 10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397134" y="3455167"/>
            <a:ext cx="355391" cy="35539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-983758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12306523" y="907079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6" name="Group 1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7" name="Group 1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30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936679" y="3102810"/>
            <a:ext cx="4760255" cy="2613235"/>
            <a:chOff x="0" y="0"/>
            <a:chExt cx="1823705" cy="100115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23705" cy="1001158"/>
            </a:xfrm>
            <a:custGeom>
              <a:avLst/>
              <a:gdLst/>
              <a:ahLst/>
              <a:cxnLst/>
              <a:rect l="l" t="t" r="r" b="b"/>
              <a:pathLst>
                <a:path w="1823705" h="1001158">
                  <a:moveTo>
                    <a:pt x="82945" y="0"/>
                  </a:moveTo>
                  <a:lnTo>
                    <a:pt x="1740760" y="0"/>
                  </a:lnTo>
                  <a:cubicBezTo>
                    <a:pt x="1786569" y="0"/>
                    <a:pt x="1823705" y="37136"/>
                    <a:pt x="1823705" y="82945"/>
                  </a:cubicBezTo>
                  <a:lnTo>
                    <a:pt x="1823705" y="918214"/>
                  </a:lnTo>
                  <a:cubicBezTo>
                    <a:pt x="1823705" y="964023"/>
                    <a:pt x="1786569" y="1001158"/>
                    <a:pt x="1740760" y="1001158"/>
                  </a:cubicBezTo>
                  <a:lnTo>
                    <a:pt x="82945" y="1001158"/>
                  </a:lnTo>
                  <a:cubicBezTo>
                    <a:pt x="37136" y="1001158"/>
                    <a:pt x="0" y="964023"/>
                    <a:pt x="0" y="918214"/>
                  </a:cubicBezTo>
                  <a:lnTo>
                    <a:pt x="0" y="82945"/>
                  </a:lnTo>
                  <a:cubicBezTo>
                    <a:pt x="0" y="37136"/>
                    <a:pt x="37136" y="0"/>
                    <a:pt x="82945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823705" cy="1039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7685450" y="4059242"/>
            <a:ext cx="3780447" cy="1469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Easy to use for both users and staffs</a:t>
            </a:r>
          </a:p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Flexible payment options for users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85450" y="3368356"/>
            <a:ext cx="2666141" cy="471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9"/>
              </a:lnSpc>
            </a:pPr>
            <a:r>
              <a:rPr lang="en-US" sz="274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Strengths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176564" y="3455167"/>
            <a:ext cx="355391" cy="355391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482636" y="3102810"/>
            <a:ext cx="4760255" cy="3396656"/>
            <a:chOff x="0" y="0"/>
            <a:chExt cx="1823705" cy="1301296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823705" cy="1301296"/>
            </a:xfrm>
            <a:custGeom>
              <a:avLst/>
              <a:gdLst/>
              <a:ahLst/>
              <a:cxnLst/>
              <a:rect l="l" t="t" r="r" b="b"/>
              <a:pathLst>
                <a:path w="1823705" h="1301296">
                  <a:moveTo>
                    <a:pt x="82945" y="0"/>
                  </a:moveTo>
                  <a:lnTo>
                    <a:pt x="1740760" y="0"/>
                  </a:lnTo>
                  <a:cubicBezTo>
                    <a:pt x="1786569" y="0"/>
                    <a:pt x="1823705" y="37136"/>
                    <a:pt x="1823705" y="82945"/>
                  </a:cubicBezTo>
                  <a:lnTo>
                    <a:pt x="1823705" y="1218351"/>
                  </a:lnTo>
                  <a:cubicBezTo>
                    <a:pt x="1823705" y="1264160"/>
                    <a:pt x="1786569" y="1301296"/>
                    <a:pt x="1740760" y="1301296"/>
                  </a:cubicBezTo>
                  <a:lnTo>
                    <a:pt x="82945" y="1301296"/>
                  </a:lnTo>
                  <a:cubicBezTo>
                    <a:pt x="37136" y="1301296"/>
                    <a:pt x="0" y="1264160"/>
                    <a:pt x="0" y="1218351"/>
                  </a:cubicBezTo>
                  <a:lnTo>
                    <a:pt x="0" y="82945"/>
                  </a:lnTo>
                  <a:cubicBezTo>
                    <a:pt x="0" y="37136"/>
                    <a:pt x="37136" y="0"/>
                    <a:pt x="82945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823705" cy="1339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3231407" y="4059242"/>
            <a:ext cx="3780447" cy="2212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Limited to single-day service contracts</a:t>
            </a:r>
          </a:p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Cash and Paypal payments restricted to in-person </a:t>
            </a:r>
          </a:p>
          <a:p>
            <a:pPr marL="460112" lvl="1" indent="-230056" algn="l">
              <a:lnSpc>
                <a:spcPts val="2983"/>
              </a:lnSpc>
              <a:buFont typeface="Arial"/>
              <a:buChar char="•"/>
            </a:pPr>
            <a:r>
              <a:rPr lang="en-US" sz="213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The main services are not flexible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231407" y="3368356"/>
            <a:ext cx="2666141" cy="471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9"/>
              </a:lnSpc>
            </a:pPr>
            <a:r>
              <a:rPr lang="en-US" sz="274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Weaknesses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2722521" y="3455167"/>
            <a:ext cx="355391" cy="355391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70439" y="2511572"/>
            <a:ext cx="7530658" cy="60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Books/Articles: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670439" y="4772575"/>
            <a:ext cx="7530658" cy="60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Websites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70439" y="3442101"/>
            <a:ext cx="14847341" cy="701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"Designing Data-Intensive Applications" by Martin Kleppmann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“Clean Architecture" by Robert C. Martin.</a:t>
            </a:r>
          </a:p>
        </p:txBody>
      </p:sp>
      <p:sp>
        <p:nvSpPr>
          <p:cNvPr id="5" name="Freeform 5"/>
          <p:cNvSpPr/>
          <p:nvPr/>
        </p:nvSpPr>
        <p:spPr>
          <a:xfrm>
            <a:off x="13764167" y="637964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70439" y="5700945"/>
            <a:ext cx="14847341" cy="2464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Documentation for React, Node.js, and MongoDB: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https://react.dev/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https://nodejs.org/en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https://www.mongodb.com/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Guides for creating use case and class diagrams: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https://www.figma.com/resource-library/what-is-a-use-case/</a:t>
            </a:r>
          </a:p>
          <a:p>
            <a:pPr marL="863601" lvl="2" indent="-287867" algn="l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https://www.geeksforgeeks.org/unified-modeling-language-uml-class-diagrams/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11959" y="255550"/>
            <a:ext cx="13464081" cy="1038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REFERENCES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806371" y="4992567"/>
            <a:ext cx="516960" cy="51696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06371" y="2780107"/>
            <a:ext cx="516960" cy="51696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5" name="Group 15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31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-3657600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5632931" y="9171757"/>
            <a:ext cx="6882108" cy="4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21" name="AutoShape 21"/>
          <p:cNvSpPr/>
          <p:nvPr/>
        </p:nvSpPr>
        <p:spPr>
          <a:xfrm>
            <a:off x="-1053772" y="9432742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2236508" y="9442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4977" y="3748035"/>
            <a:ext cx="11627497" cy="2514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033857" y="6762653"/>
            <a:ext cx="10669737" cy="703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Presented By : Nguyễn Trọng Nguyên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27671" y="1846941"/>
            <a:ext cx="6882108" cy="533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6" name="Group 6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5" name="Freeform 15"/>
          <p:cNvSpPr/>
          <p:nvPr/>
        </p:nvSpPr>
        <p:spPr>
          <a:xfrm>
            <a:off x="12412831" y="802621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413653" y="-57369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82861" y="593323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82681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19175" y="100013"/>
            <a:ext cx="836584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1">
                <a:solidFill>
                  <a:srgbClr val="000000"/>
                </a:solidFill>
                <a:latin typeface="Podkova Bold"/>
                <a:ea typeface="Podkova Bold"/>
                <a:cs typeface="Podkova Bold"/>
                <a:sym typeface="Podkova Bold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6" name="Group 6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3405" y="4235012"/>
            <a:ext cx="5130170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Creating a web application for commercial cleaning services to improve booking efficiency, ensure transparency in service delivery, and streamline contracts and payments.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58010" y="2574604"/>
            <a:ext cx="448096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Purpose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38067" y="2574604"/>
            <a:ext cx="448096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19600" y="2679000"/>
            <a:ext cx="448096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Limitation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402069" y="4235012"/>
            <a:ext cx="5634995" cy="3781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Booking services online with 3 choices of Options (Basic, Pro, Deluxe)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Apply api call to sent and receive payment with Paypall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Able to check the progression of any chosen task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419600" y="4215700"/>
            <a:ext cx="5634995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Limited to one service type per day,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Single task per staff per day, cash and PayPal payments in-person only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Limited services.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04876" y="3584575"/>
            <a:ext cx="12478249" cy="295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REQUIREMENT ANALYSIS AND DESIGN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4" name="AutoShape 4"/>
          <p:cNvSpPr/>
          <p:nvPr/>
        </p:nvSpPr>
        <p:spPr>
          <a:xfrm flipH="1" flipV="1">
            <a:off x="109319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7512165" y="-1553858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92058" y="9048108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95350"/>
            <a:ext cx="1623060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u="sng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A. USE CASE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939313" y="4175167"/>
            <a:ext cx="15516465" cy="5218417"/>
            <a:chOff x="0" y="0"/>
            <a:chExt cx="20688620" cy="695788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473815" cy="147381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130580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1</a:t>
              </a:r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0" y="2742037"/>
              <a:ext cx="1473815" cy="1473815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2872617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2</a:t>
              </a:r>
            </a:p>
          </p:txBody>
        </p:sp>
        <p:grpSp>
          <p:nvGrpSpPr>
            <p:cNvPr id="12" name="Group 12"/>
            <p:cNvGrpSpPr/>
            <p:nvPr/>
          </p:nvGrpSpPr>
          <p:grpSpPr>
            <a:xfrm>
              <a:off x="0" y="5484075"/>
              <a:ext cx="1473815" cy="1473815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5614654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711697" y="-63120"/>
              <a:ext cx="18976923" cy="141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User: Log in/register,  log out, update profile, view services and pricing, book service and make payment, check service and contract status.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711697" y="2677140"/>
              <a:ext cx="18976923" cy="141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Staff: Log in to view assigned tasks, log out, update profile, update task status (pending → complete).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711697" y="5417400"/>
              <a:ext cx="18976923" cy="141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Examiner: Log in to review tasks, log out, update profile, approve contracts after verification (update contract status).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27362" y="0"/>
            <a:ext cx="937061" cy="10287000"/>
            <a:chOff x="0" y="0"/>
            <a:chExt cx="246798" cy="270933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6798" cy="2709333"/>
            </a:xfrm>
            <a:custGeom>
              <a:avLst/>
              <a:gdLst/>
              <a:ahLst/>
              <a:cxnLst/>
              <a:rect l="l" t="t" r="r" b="b"/>
              <a:pathLst>
                <a:path w="246798" h="2709333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23" name="AutoShape 23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H="1" flipV="1">
            <a:off x="108855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5" name="Group 25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6" name="Group 26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5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969754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564423" y="-164117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3103872" y="2481284"/>
            <a:ext cx="12080255" cy="122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Centralize around the three main actors: User, Staff, Examiner</a:t>
            </a:r>
          </a:p>
          <a:p>
            <a:pPr algn="ctr">
              <a:lnSpc>
                <a:spcPts val="4900"/>
              </a:lnSpc>
            </a:pPr>
            <a:endParaRPr lang="en-US" sz="3500">
              <a:solidFill>
                <a:srgbClr val="000000"/>
              </a:solidFill>
              <a:latin typeface="Alatsi"/>
              <a:ea typeface="Alatsi"/>
              <a:cs typeface="Alatsi"/>
              <a:sym typeface="Alats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7362" y="0"/>
            <a:ext cx="937061" cy="10287000"/>
            <a:chOff x="0" y="0"/>
            <a:chExt cx="24679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798" cy="2709333"/>
            </a:xfrm>
            <a:custGeom>
              <a:avLst/>
              <a:gdLst/>
              <a:ahLst/>
              <a:cxnLst/>
              <a:rect l="l" t="t" r="r" b="b"/>
              <a:pathLst>
                <a:path w="246798" h="2709333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6" name="AutoShape 6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08855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6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969754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564423" y="-164117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5741985" y="1028700"/>
            <a:ext cx="6804029" cy="7518264"/>
          </a:xfrm>
          <a:custGeom>
            <a:avLst/>
            <a:gdLst/>
            <a:ahLst/>
            <a:cxnLst/>
            <a:rect l="l" t="t" r="r" b="b"/>
            <a:pathLst>
              <a:path w="6804029" h="7518264">
                <a:moveTo>
                  <a:pt x="0" y="0"/>
                </a:moveTo>
                <a:lnTo>
                  <a:pt x="6804030" y="0"/>
                </a:lnTo>
                <a:lnTo>
                  <a:pt x="6804030" y="7518264"/>
                </a:lnTo>
                <a:lnTo>
                  <a:pt x="0" y="7518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331913" y="8801511"/>
            <a:ext cx="12080255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Picture: Use Case Diagram of our website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08621"/>
            <a:ext cx="1623060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u="sng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B. CLASS DIAGRAM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27362" y="0"/>
            <a:ext cx="937061" cy="10287000"/>
            <a:chOff x="0" y="0"/>
            <a:chExt cx="24679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6798" cy="2709333"/>
            </a:xfrm>
            <a:custGeom>
              <a:avLst/>
              <a:gdLst/>
              <a:ahLst/>
              <a:cxnLst/>
              <a:rect l="l" t="t" r="r" b="b"/>
              <a:pathLst>
                <a:path w="246798" h="2709333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7" name="AutoShape 7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 flipV="1">
            <a:off x="108855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10" name="Group 10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7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969754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564423" y="-164117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144487" y="1673225"/>
            <a:ext cx="5999026" cy="8126721"/>
          </a:xfrm>
          <a:custGeom>
            <a:avLst/>
            <a:gdLst/>
            <a:ahLst/>
            <a:cxnLst/>
            <a:rect l="l" t="t" r="r" b="b"/>
            <a:pathLst>
              <a:path w="5999026" h="8126721">
                <a:moveTo>
                  <a:pt x="0" y="0"/>
                </a:moveTo>
                <a:lnTo>
                  <a:pt x="5999026" y="0"/>
                </a:lnTo>
                <a:lnTo>
                  <a:pt x="5999026" y="8126721"/>
                </a:lnTo>
                <a:lnTo>
                  <a:pt x="0" y="81267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95350"/>
            <a:ext cx="1623060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u="sng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C. ARCHITECTURE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64423" y="2829451"/>
            <a:ext cx="15516465" cy="5670598"/>
            <a:chOff x="0" y="0"/>
            <a:chExt cx="20688620" cy="7560798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473815" cy="147381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130580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1</a:t>
              </a:r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0" y="2742037"/>
              <a:ext cx="1473815" cy="1473815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2872617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2</a:t>
              </a:r>
            </a:p>
          </p:txBody>
        </p:sp>
        <p:grpSp>
          <p:nvGrpSpPr>
            <p:cNvPr id="12" name="Group 12"/>
            <p:cNvGrpSpPr/>
            <p:nvPr/>
          </p:nvGrpSpPr>
          <p:grpSpPr>
            <a:xfrm>
              <a:off x="0" y="5484075"/>
              <a:ext cx="1473815" cy="1473815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5614654"/>
              <a:ext cx="1473815" cy="1117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711697" y="-63120"/>
              <a:ext cx="18976923" cy="2143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Presentation Layer (view): React/HTML pages for users, staff, examiners and default company pages.</a:t>
              </a:r>
            </a:p>
            <a:p>
              <a:pPr algn="l">
                <a:lnSpc>
                  <a:spcPts val="4322"/>
                </a:lnSpc>
              </a:pPr>
              <a:endParaRPr lang="en-US" sz="3087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711697" y="2677140"/>
              <a:ext cx="18976923" cy="2143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Business Logic Layer (controller): Node.js backend handling service bookings, task updates, staff, user, examiner action and contract approvals.</a:t>
              </a:r>
            </a:p>
            <a:p>
              <a:pPr algn="l">
                <a:lnSpc>
                  <a:spcPts val="4322"/>
                </a:lnSpc>
              </a:pPr>
              <a:endParaRPr lang="en-US" sz="3087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711697" y="5417400"/>
              <a:ext cx="18976923" cy="2143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2"/>
                </a:lnSpc>
              </a:pPr>
              <a:r>
                <a:rPr lang="en-US" sz="3087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Data Layer (model): MongoDB database storing data for users, staff, examiner, tasks, and contracts.</a:t>
              </a:r>
            </a:p>
            <a:p>
              <a:pPr algn="l">
                <a:lnSpc>
                  <a:spcPts val="4322"/>
                </a:lnSpc>
              </a:pPr>
              <a:endParaRPr lang="en-US" sz="3087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27362" y="0"/>
            <a:ext cx="937061" cy="10287000"/>
            <a:chOff x="0" y="0"/>
            <a:chExt cx="246798" cy="270933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6798" cy="2709333"/>
            </a:xfrm>
            <a:custGeom>
              <a:avLst/>
              <a:gdLst/>
              <a:ahLst/>
              <a:cxnLst/>
              <a:rect l="l" t="t" r="r" b="b"/>
              <a:pathLst>
                <a:path w="246798" h="2709333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International University | 2024</a:t>
            </a:r>
          </a:p>
        </p:txBody>
      </p:sp>
      <p:sp>
        <p:nvSpPr>
          <p:cNvPr id="23" name="AutoShape 23"/>
          <p:cNvSpPr/>
          <p:nvPr/>
        </p:nvSpPr>
        <p:spPr>
          <a:xfrm flipH="1" flipV="1">
            <a:off x="1085850" y="7759572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H="1" flipV="1">
            <a:off x="1088551" y="-470028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5" name="Group 25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6" name="Group 26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8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9697545" y="878816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564423" y="-164117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949</Words>
  <Application>Microsoft Office PowerPoint</Application>
  <PresentationFormat>Custom</PresentationFormat>
  <Paragraphs>208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Calibri</vt:lpstr>
      <vt:lpstr>Alatsi</vt:lpstr>
      <vt:lpstr>Arial</vt:lpstr>
      <vt:lpstr>Times New Roman Bold</vt:lpstr>
      <vt:lpstr>Open Sans Bold</vt:lpstr>
      <vt:lpstr>Podkova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Pastel Minimalist Thesis Defense Presentation</dc:title>
  <cp:lastModifiedBy>EliteBook 850G4</cp:lastModifiedBy>
  <cp:revision>2</cp:revision>
  <dcterms:created xsi:type="dcterms:W3CDTF">2006-08-16T00:00:00Z</dcterms:created>
  <dcterms:modified xsi:type="dcterms:W3CDTF">2024-12-15T11:42:15Z</dcterms:modified>
  <dc:identifier>DAGZMjqmut0</dc:identifier>
</cp:coreProperties>
</file>

<file path=docProps/thumbnail.jpeg>
</file>